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5"/>
  </p:notesMasterIdLst>
  <p:handoutMasterIdLst>
    <p:handoutMasterId r:id="rId16"/>
  </p:handoutMasterIdLst>
  <p:sldIdLst>
    <p:sldId id="258" r:id="rId5"/>
    <p:sldId id="265" r:id="rId6"/>
    <p:sldId id="300" r:id="rId7"/>
    <p:sldId id="272" r:id="rId8"/>
    <p:sldId id="303" r:id="rId9"/>
    <p:sldId id="304" r:id="rId10"/>
    <p:sldId id="277" r:id="rId11"/>
    <p:sldId id="301" r:id="rId12"/>
    <p:sldId id="302" r:id="rId13"/>
    <p:sldId id="299" r:id="rId14"/>
  </p:sldIdLst>
  <p:sldSz cx="12192000" cy="6858000"/>
  <p:notesSz cx="6858000" cy="9144000"/>
  <p:embeddedFontLst>
    <p:embeddedFont>
      <p:font typeface="Avenir Next LT Pro" panose="020B0504020202020204" pitchFamily="34"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Poppins" panose="00000500000000000000" pitchFamily="2" charset="0"/>
      <p:regular r:id="rId25"/>
      <p:bold r:id="rId26"/>
      <p:italic r:id="rId27"/>
      <p:boldItalic r:id="rId28"/>
    </p:embeddedFont>
    <p:embeddedFont>
      <p:font typeface="Speak Pro" panose="020B0504020101020102"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9" autoAdjust="0"/>
  </p:normalViewPr>
  <p:slideViewPr>
    <p:cSldViewPr snapToGrid="0">
      <p:cViewPr varScale="1">
        <p:scale>
          <a:sx n="67" d="100"/>
          <a:sy n="67" d="100"/>
        </p:scale>
        <p:origin x="644" y="56"/>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5/27/2022</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5/27/2022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5/27/2022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5/27/2022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5/27/2022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5/27/2022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5/27/2022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5/27/2022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5/27/2022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5/27/2022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5/27/2022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5/27/2022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5/27/2022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5/27/2022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5/27/2022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5/27/2022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5/27/2022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5/27/2022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5/27/2022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5/27/2022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5/27/2022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5/27/2022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5/27/2022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5/27/2022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5/27/2022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5/27/2022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5/27/2022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5/27/2022</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5/27/2022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5/27/2022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5/27/2022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5/27/2022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5/27/2022</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a:lstStyle/>
          <a:p>
            <a:r>
              <a:rPr lang="en-US" dirty="0"/>
              <a:t>FACE LOGIN SYSTEM</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lstStyle/>
          <a:p>
            <a:r>
              <a:rPr lang="en-US" dirty="0"/>
              <a:t>Made By: Amogh Garg</a:t>
            </a:r>
          </a:p>
        </p:txBody>
      </p:sp>
    </p:spTree>
    <p:extLst>
      <p:ext uri="{BB962C8B-B14F-4D97-AF65-F5344CB8AC3E}">
        <p14:creationId xmlns:p14="http://schemas.microsoft.com/office/powerpoint/2010/main" val="3013068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363015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a:xfrm>
            <a:off x="6904620" y="1724254"/>
            <a:ext cx="4361941" cy="3122935"/>
          </a:xfrm>
        </p:spPr>
        <p:txBody>
          <a:bodyPr>
            <a:normAutofit/>
          </a:bodyPr>
          <a:lstStyle/>
          <a:p>
            <a:r>
              <a:rPr lang="en-US" sz="2000" dirty="0"/>
              <a:t>Develop a browser-based application or a native mobile application to demonstrate the application of Face Recognition technology. You could choose to demonstrate application of Face Recognition in any area of application of your choice.</a:t>
            </a:r>
          </a:p>
        </p:txBody>
      </p:sp>
      <p:sp>
        <p:nvSpPr>
          <p:cNvPr id="4" name="Footer Placeholder 3">
            <a:extLst>
              <a:ext uri="{FF2B5EF4-FFF2-40B4-BE49-F238E27FC236}">
                <a16:creationId xmlns:a16="http://schemas.microsoft.com/office/drawing/2014/main" id="{16417046-E8D4-4851-862C-0BF84D8D122B}"/>
              </a:ext>
            </a:extLst>
          </p:cNvPr>
          <p:cNvSpPr>
            <a:spLocks noGrp="1"/>
          </p:cNvSpPr>
          <p:nvPr>
            <p:ph type="ftr" sz="quarter" idx="11"/>
          </p:nvPr>
        </p:nvSpPr>
        <p:spPr/>
        <p:txBody>
          <a:bodyPr/>
          <a:lstStyle/>
          <a:p>
            <a:r>
              <a:rPr lang="en-US" dirty="0"/>
              <a:t>FACE LOGIN SYSTEM</a:t>
            </a:r>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a:lstStyle/>
          <a:p>
            <a:fld id="{95CBEC59-7FF9-4688-98DF-89832A0C9025}" type="slidenum">
              <a:rPr lang="en-US" smtClean="0"/>
              <a:t>2</a:t>
            </a:fld>
            <a:endParaRPr lang="en-US" dirty="0"/>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p:txBody>
          <a:bodyPr/>
          <a:lstStyle/>
          <a:p>
            <a:r>
              <a:rPr lang="en-US" dirty="0"/>
              <a:t>Face-Recognition</a:t>
            </a:r>
          </a:p>
        </p:txBody>
      </p:sp>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6E02C-E908-FD80-3B66-59DF4E961769}"/>
              </a:ext>
            </a:extLst>
          </p:cNvPr>
          <p:cNvSpPr>
            <a:spLocks noGrp="1"/>
          </p:cNvSpPr>
          <p:nvPr>
            <p:ph type="title"/>
          </p:nvPr>
        </p:nvSpPr>
        <p:spPr/>
        <p:txBody>
          <a:bodyPr/>
          <a:lstStyle/>
          <a:p>
            <a:r>
              <a:rPr lang="en-US" dirty="0"/>
              <a:t>About the Project</a:t>
            </a:r>
            <a:endParaRPr lang="en-IN" dirty="0"/>
          </a:p>
        </p:txBody>
      </p:sp>
      <p:sp>
        <p:nvSpPr>
          <p:cNvPr id="3" name="Content Placeholder 2">
            <a:extLst>
              <a:ext uri="{FF2B5EF4-FFF2-40B4-BE49-F238E27FC236}">
                <a16:creationId xmlns:a16="http://schemas.microsoft.com/office/drawing/2014/main" id="{0CA8C338-7FBF-1CF5-674B-FBB8AB2B6AB6}"/>
              </a:ext>
            </a:extLst>
          </p:cNvPr>
          <p:cNvSpPr>
            <a:spLocks noGrp="1"/>
          </p:cNvSpPr>
          <p:nvPr>
            <p:ph idx="1"/>
          </p:nvPr>
        </p:nvSpPr>
        <p:spPr>
          <a:xfrm>
            <a:off x="1527520" y="1724025"/>
            <a:ext cx="8997737" cy="4088170"/>
          </a:xfrm>
        </p:spPr>
        <p:txBody>
          <a:bodyPr/>
          <a:lstStyle/>
          <a:p>
            <a:pPr marL="285750" indent="-285750">
              <a:buFont typeface="Arial" panose="020B0604020202020204" pitchFamily="34" charset="0"/>
              <a:buChar char="•"/>
            </a:pPr>
            <a:r>
              <a:rPr lang="en-US" dirty="0"/>
              <a:t>The most general way to authenticate users while using web-based or even mobile-based applications is by using username and alphanumeric password. But for many users this process becomes a bit cumbersome because remembering different usernames and passwords for different websites is not an easy task. Therefore the idea of simplifying the login process on different websites by eliminating the need to remember different usernames and passwords drives the project. </a:t>
            </a:r>
          </a:p>
          <a:p>
            <a:pPr marL="285750" indent="-285750">
              <a:buFont typeface="Arial" panose="020B0604020202020204" pitchFamily="34" charset="0"/>
              <a:buChar char="•"/>
            </a:pPr>
            <a:r>
              <a:rPr lang="en-US" dirty="0"/>
              <a:t>But you might be thinking how this could be done? A very efficient way to authenticate users is by using their biometrics like fingerprints, face-recognition, retina-scan etc. </a:t>
            </a:r>
          </a:p>
          <a:p>
            <a:pPr marL="285750" indent="-285750">
              <a:buFont typeface="Arial" panose="020B0604020202020204" pitchFamily="34" charset="0"/>
              <a:buChar char="•"/>
            </a:pPr>
            <a:r>
              <a:rPr lang="en-US" dirty="0"/>
              <a:t>So, my project is concerned with building a face login system which can be easily integrated with different web-applications for login aspects. </a:t>
            </a:r>
          </a:p>
          <a:p>
            <a:pPr marL="285750" indent="-285750">
              <a:buFont typeface="Arial" panose="020B0604020202020204" pitchFamily="34" charset="0"/>
              <a:buChar char="•"/>
            </a:pPr>
            <a:r>
              <a:rPr lang="en-US" dirty="0"/>
              <a:t>Once the users signup on the application, for login purposes they would not be required to remember their username and password as the system will automatically identify all the user-credentials just by recognizing their face.</a:t>
            </a:r>
          </a:p>
        </p:txBody>
      </p:sp>
      <p:sp>
        <p:nvSpPr>
          <p:cNvPr id="4" name="Footer Placeholder 3">
            <a:extLst>
              <a:ext uri="{FF2B5EF4-FFF2-40B4-BE49-F238E27FC236}">
                <a16:creationId xmlns:a16="http://schemas.microsoft.com/office/drawing/2014/main" id="{266A85C3-6045-4BE7-0861-0C708E840E07}"/>
              </a:ext>
            </a:extLst>
          </p:cNvPr>
          <p:cNvSpPr>
            <a:spLocks noGrp="1"/>
          </p:cNvSpPr>
          <p:nvPr>
            <p:ph type="ftr" sz="quarter" idx="11"/>
          </p:nvPr>
        </p:nvSpPr>
        <p:spPr/>
        <p:txBody>
          <a:bodyPr/>
          <a:lstStyle/>
          <a:p>
            <a:r>
              <a:rPr lang="en-US" dirty="0"/>
              <a:t>FACE LOGIN SYSTEM</a:t>
            </a:r>
          </a:p>
        </p:txBody>
      </p:sp>
      <p:sp>
        <p:nvSpPr>
          <p:cNvPr id="5" name="Slide Number Placeholder 4">
            <a:extLst>
              <a:ext uri="{FF2B5EF4-FFF2-40B4-BE49-F238E27FC236}">
                <a16:creationId xmlns:a16="http://schemas.microsoft.com/office/drawing/2014/main" id="{73C1D635-44E8-2607-978C-4B8F091B75FA}"/>
              </a:ext>
            </a:extLst>
          </p:cNvPr>
          <p:cNvSpPr>
            <a:spLocks noGrp="1"/>
          </p:cNvSpPr>
          <p:nvPr>
            <p:ph type="sldNum" sz="quarter" idx="12"/>
          </p:nvPr>
        </p:nvSpPr>
        <p:spPr/>
        <p:txBody>
          <a:bodyPr/>
          <a:lstStyle/>
          <a:p>
            <a:fld id="{95CBEC59-7FF9-4688-98DF-89832A0C9025}" type="slidenum">
              <a:rPr lang="en-US" smtClean="0"/>
              <a:t>3</a:t>
            </a:fld>
            <a:endParaRPr lang="en-US" dirty="0"/>
          </a:p>
        </p:txBody>
      </p:sp>
    </p:spTree>
    <p:extLst>
      <p:ext uri="{BB962C8B-B14F-4D97-AF65-F5344CB8AC3E}">
        <p14:creationId xmlns:p14="http://schemas.microsoft.com/office/powerpoint/2010/main" val="1390577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p:txBody>
          <a:bodyPr/>
          <a:lstStyle/>
          <a:p>
            <a:r>
              <a:rPr lang="en-US" dirty="0"/>
              <a:t>Technology used</a:t>
            </a:r>
          </a:p>
        </p:txBody>
      </p:sp>
      <p:sp>
        <p:nvSpPr>
          <p:cNvPr id="3" name="Text Placeholder 2">
            <a:extLst>
              <a:ext uri="{FF2B5EF4-FFF2-40B4-BE49-F238E27FC236}">
                <a16:creationId xmlns:a16="http://schemas.microsoft.com/office/drawing/2014/main" id="{FFD046CD-889C-4A2E-8DC3-BED5C7901EA2}"/>
              </a:ext>
            </a:extLst>
          </p:cNvPr>
          <p:cNvSpPr>
            <a:spLocks noGrp="1"/>
          </p:cNvSpPr>
          <p:nvPr>
            <p:ph type="body" idx="1"/>
          </p:nvPr>
        </p:nvSpPr>
        <p:spPr>
          <a:xfrm>
            <a:off x="938213" y="2320578"/>
            <a:ext cx="5157787" cy="823912"/>
          </a:xfrm>
        </p:spPr>
        <p:txBody>
          <a:bodyPr/>
          <a:lstStyle/>
          <a:p>
            <a:r>
              <a:rPr lang="en-US" dirty="0"/>
              <a:t>Frontend</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half" idx="2"/>
          </p:nvPr>
        </p:nvSpPr>
        <p:spPr/>
        <p:txBody>
          <a:bodyPr>
            <a:normAutofit/>
          </a:bodyPr>
          <a:lstStyle/>
          <a:p>
            <a:r>
              <a:rPr lang="en-US" sz="1800" dirty="0"/>
              <a:t>HTML</a:t>
            </a:r>
          </a:p>
          <a:p>
            <a:r>
              <a:rPr lang="en-US" sz="1800" dirty="0"/>
              <a:t>CSS</a:t>
            </a:r>
          </a:p>
          <a:p>
            <a:r>
              <a:rPr lang="en-US" sz="1800" dirty="0"/>
              <a:t>Bootstrap</a:t>
            </a:r>
          </a:p>
          <a:p>
            <a:r>
              <a:rPr lang="en-US" sz="1800" dirty="0"/>
              <a:t>JavaScript</a:t>
            </a:r>
          </a:p>
        </p:txBody>
      </p:sp>
      <p:sp>
        <p:nvSpPr>
          <p:cNvPr id="5" name="Text Placeholder 4">
            <a:extLst>
              <a:ext uri="{FF2B5EF4-FFF2-40B4-BE49-F238E27FC236}">
                <a16:creationId xmlns:a16="http://schemas.microsoft.com/office/drawing/2014/main" id="{33C7831C-5C8A-4D10-8B69-B54C753E23A1}"/>
              </a:ext>
            </a:extLst>
          </p:cNvPr>
          <p:cNvSpPr>
            <a:spLocks noGrp="1"/>
          </p:cNvSpPr>
          <p:nvPr>
            <p:ph type="body" sz="quarter" idx="3"/>
          </p:nvPr>
        </p:nvSpPr>
        <p:spPr/>
        <p:txBody>
          <a:bodyPr/>
          <a:lstStyle/>
          <a:p>
            <a:r>
              <a:rPr lang="en-US" dirty="0"/>
              <a:t>Backend</a:t>
            </a:r>
          </a:p>
        </p:txBody>
      </p:sp>
      <p:sp>
        <p:nvSpPr>
          <p:cNvPr id="7" name="Footer Placeholder 6">
            <a:extLst>
              <a:ext uri="{FF2B5EF4-FFF2-40B4-BE49-F238E27FC236}">
                <a16:creationId xmlns:a16="http://schemas.microsoft.com/office/drawing/2014/main" id="{01088409-0EAA-441A-9E25-8CC3324ED156}"/>
              </a:ext>
            </a:extLst>
          </p:cNvPr>
          <p:cNvSpPr>
            <a:spLocks noGrp="1"/>
          </p:cNvSpPr>
          <p:nvPr>
            <p:ph type="ftr" sz="quarter" idx="11"/>
          </p:nvPr>
        </p:nvSpPr>
        <p:spPr/>
        <p:txBody>
          <a:bodyPr/>
          <a:lstStyle/>
          <a:p>
            <a:r>
              <a:rPr lang="en-US" dirty="0"/>
              <a:t>FACE LOGIN SYSTEM</a:t>
            </a:r>
          </a:p>
        </p:txBody>
      </p:sp>
      <p:sp>
        <p:nvSpPr>
          <p:cNvPr id="8" name="Slide Number Placeholder 7">
            <a:extLst>
              <a:ext uri="{FF2B5EF4-FFF2-40B4-BE49-F238E27FC236}">
                <a16:creationId xmlns:a16="http://schemas.microsoft.com/office/drawing/2014/main" id="{B3B47294-B529-4908-976B-4F8ECE7A45B3}"/>
              </a:ext>
            </a:extLst>
          </p:cNvPr>
          <p:cNvSpPr>
            <a:spLocks noGrp="1"/>
          </p:cNvSpPr>
          <p:nvPr>
            <p:ph type="sldNum" sz="quarter" idx="12"/>
          </p:nvPr>
        </p:nvSpPr>
        <p:spPr/>
        <p:txBody>
          <a:bodyPr/>
          <a:lstStyle/>
          <a:p>
            <a:fld id="{95CBEC59-7FF9-4688-98DF-89832A0C9025}" type="slidenum">
              <a:rPr lang="en-US" smtClean="0"/>
              <a:pPr/>
              <a:t>4</a:t>
            </a:fld>
            <a:endParaRPr lang="en-US" dirty="0"/>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quarter" idx="15"/>
          </p:nvPr>
        </p:nvSpPr>
        <p:spPr/>
        <p:txBody>
          <a:bodyPr>
            <a:normAutofit/>
          </a:bodyPr>
          <a:lstStyle/>
          <a:p>
            <a:r>
              <a:rPr lang="en-US" sz="1800" dirty="0"/>
              <a:t>Python:</a:t>
            </a:r>
          </a:p>
          <a:p>
            <a:pPr marL="848700" lvl="1" indent="-342900">
              <a:buFont typeface="+mj-lt"/>
              <a:buAutoNum type="arabicPeriod"/>
            </a:pPr>
            <a:r>
              <a:rPr lang="en-US" sz="1800" dirty="0"/>
              <a:t>Flask</a:t>
            </a:r>
          </a:p>
          <a:p>
            <a:pPr marL="848700" lvl="1" indent="-342900">
              <a:buFont typeface="+mj-lt"/>
              <a:buAutoNum type="arabicPeriod"/>
            </a:pPr>
            <a:r>
              <a:rPr lang="en-US" sz="1800" dirty="0" err="1"/>
              <a:t>Keras-Facenet</a:t>
            </a:r>
            <a:r>
              <a:rPr lang="en-US" sz="1800" dirty="0"/>
              <a:t> Model (Face-Recognition Model)	</a:t>
            </a:r>
          </a:p>
          <a:p>
            <a:pPr marL="0"/>
            <a:r>
              <a:rPr lang="en-US" sz="1800" dirty="0"/>
              <a:t>MongoDB</a:t>
            </a:r>
            <a:r>
              <a:rPr lang="en-US" dirty="0"/>
              <a:t>	</a:t>
            </a:r>
          </a:p>
          <a:p>
            <a:pPr marL="0" indent="0">
              <a:buNone/>
            </a:pPr>
            <a:r>
              <a:rPr lang="en-US" dirty="0"/>
              <a:t>	</a:t>
            </a:r>
          </a:p>
        </p:txBody>
      </p:sp>
    </p:spTree>
    <p:extLst>
      <p:ext uri="{BB962C8B-B14F-4D97-AF65-F5344CB8AC3E}">
        <p14:creationId xmlns:p14="http://schemas.microsoft.com/office/powerpoint/2010/main" val="2637958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0AB22-FD12-5571-7647-03576A0BF669}"/>
              </a:ext>
            </a:extLst>
          </p:cNvPr>
          <p:cNvSpPr>
            <a:spLocks noGrp="1"/>
          </p:cNvSpPr>
          <p:nvPr>
            <p:ph type="title"/>
          </p:nvPr>
        </p:nvSpPr>
        <p:spPr/>
        <p:txBody>
          <a:bodyPr/>
          <a:lstStyle/>
          <a:p>
            <a:r>
              <a:rPr lang="en-US" dirty="0"/>
              <a:t>FUNCTIONAL FEATURES</a:t>
            </a:r>
            <a:endParaRPr lang="en-IN" dirty="0"/>
          </a:p>
        </p:txBody>
      </p:sp>
      <p:sp>
        <p:nvSpPr>
          <p:cNvPr id="3" name="Content Placeholder 2">
            <a:extLst>
              <a:ext uri="{FF2B5EF4-FFF2-40B4-BE49-F238E27FC236}">
                <a16:creationId xmlns:a16="http://schemas.microsoft.com/office/drawing/2014/main" id="{687A0701-F85F-021E-D2AD-4D61A1F4F971}"/>
              </a:ext>
            </a:extLst>
          </p:cNvPr>
          <p:cNvSpPr>
            <a:spLocks noGrp="1"/>
          </p:cNvSpPr>
          <p:nvPr>
            <p:ph idx="1"/>
          </p:nvPr>
        </p:nvSpPr>
        <p:spPr>
          <a:xfrm>
            <a:off x="5804734" y="790575"/>
            <a:ext cx="5228216" cy="5124449"/>
          </a:xfrm>
        </p:spPr>
        <p:txBody>
          <a:bodyPr>
            <a:normAutofit lnSpcReduction="10000"/>
          </a:bodyPr>
          <a:lstStyle/>
          <a:p>
            <a:pPr marL="285750" indent="-285750">
              <a:buFont typeface="Arial" panose="020B0604020202020204" pitchFamily="34" charset="0"/>
              <a:buChar char="•"/>
            </a:pPr>
            <a:r>
              <a:rPr lang="en-US" dirty="0"/>
              <a:t>Signup: The user can create an account by using his/her email-id. The password is stored in the database in encrypted form.</a:t>
            </a:r>
          </a:p>
          <a:p>
            <a:pPr marL="285750" indent="-285750">
              <a:buFont typeface="Arial" panose="020B0604020202020204" pitchFamily="34" charset="0"/>
              <a:buChar char="•"/>
            </a:pPr>
            <a:r>
              <a:rPr lang="en-US" dirty="0"/>
              <a:t>Login: The user can login to his/her account directly just by allowing the website to take his/her photo.</a:t>
            </a:r>
          </a:p>
          <a:p>
            <a:pPr marL="285750" indent="-285750">
              <a:buFont typeface="Arial" panose="020B0604020202020204" pitchFamily="34" charset="0"/>
              <a:buChar char="•"/>
            </a:pPr>
            <a:r>
              <a:rPr lang="en-US" dirty="0"/>
              <a:t>Logout: Users can end the session by clicking on logout button.</a:t>
            </a:r>
          </a:p>
          <a:p>
            <a:pPr marL="285750" indent="-285750">
              <a:buFont typeface="Arial" panose="020B0604020202020204" pitchFamily="34" charset="0"/>
              <a:buChar char="•"/>
            </a:pPr>
            <a:r>
              <a:rPr lang="en-US" dirty="0"/>
              <a:t>All the images of the users are not stored in the database, only encodings generated from image are stored in binary-file. </a:t>
            </a:r>
          </a:p>
          <a:p>
            <a:r>
              <a:rPr lang="en-US" dirty="0"/>
              <a:t>NOTE: Only the most recent photograph of the most recent user is stored in the project’s working directory for the purpose of uploading it to the server. Apart from this no image is stored.</a:t>
            </a:r>
          </a:p>
          <a:p>
            <a:r>
              <a:rPr lang="en-US" dirty="0"/>
              <a:t>FAQ: Why is there a need to enter password during signup if authentication will be based on face-recognition?</a:t>
            </a:r>
            <a:br>
              <a:rPr lang="en-US" dirty="0"/>
            </a:br>
            <a:r>
              <a:rPr lang="en-US" dirty="0"/>
              <a:t>Ans. Entering password can be made optional in future in case a user doesn’t want to use face login system and continue with classical approach of authentication. (THIS FEATURE HAS NOT BEEN IMPLEMENTED AND FOR NOW ENTERING PASSWORD IS MANDATORY) </a:t>
            </a:r>
          </a:p>
        </p:txBody>
      </p:sp>
      <p:sp>
        <p:nvSpPr>
          <p:cNvPr id="4" name="Footer Placeholder 3">
            <a:extLst>
              <a:ext uri="{FF2B5EF4-FFF2-40B4-BE49-F238E27FC236}">
                <a16:creationId xmlns:a16="http://schemas.microsoft.com/office/drawing/2014/main" id="{70B59FE8-1D18-CB1F-0287-E9033CEE2472}"/>
              </a:ext>
            </a:extLst>
          </p:cNvPr>
          <p:cNvSpPr>
            <a:spLocks noGrp="1"/>
          </p:cNvSpPr>
          <p:nvPr>
            <p:ph type="ftr" sz="quarter" idx="11"/>
          </p:nvPr>
        </p:nvSpPr>
        <p:spPr/>
        <p:txBody>
          <a:bodyPr/>
          <a:lstStyle/>
          <a:p>
            <a:r>
              <a:rPr lang="en-US" dirty="0"/>
              <a:t>FACE LOGIN SYSTEM</a:t>
            </a:r>
          </a:p>
        </p:txBody>
      </p:sp>
      <p:sp>
        <p:nvSpPr>
          <p:cNvPr id="5" name="Slide Number Placeholder 4">
            <a:extLst>
              <a:ext uri="{FF2B5EF4-FFF2-40B4-BE49-F238E27FC236}">
                <a16:creationId xmlns:a16="http://schemas.microsoft.com/office/drawing/2014/main" id="{F26FA463-1EF6-10F5-D6DF-F5EEA6EE9A67}"/>
              </a:ext>
            </a:extLst>
          </p:cNvPr>
          <p:cNvSpPr>
            <a:spLocks noGrp="1"/>
          </p:cNvSpPr>
          <p:nvPr>
            <p:ph type="sldNum" sz="quarter" idx="12"/>
          </p:nvPr>
        </p:nvSpPr>
        <p:spPr/>
        <p:txBody>
          <a:bodyPr/>
          <a:lstStyle/>
          <a:p>
            <a:fld id="{95CBEC59-7FF9-4688-98DF-89832A0C9025}" type="slidenum">
              <a:rPr lang="en-US" smtClean="0"/>
              <a:t>5</a:t>
            </a:fld>
            <a:endParaRPr lang="en-US" dirty="0"/>
          </a:p>
        </p:txBody>
      </p:sp>
      <p:sp>
        <p:nvSpPr>
          <p:cNvPr id="6" name="Subtitle 5">
            <a:extLst>
              <a:ext uri="{FF2B5EF4-FFF2-40B4-BE49-F238E27FC236}">
                <a16:creationId xmlns:a16="http://schemas.microsoft.com/office/drawing/2014/main" id="{8763FCB8-EE06-B9B2-4D87-D001ED3F421F}"/>
              </a:ext>
            </a:extLst>
          </p:cNvPr>
          <p:cNvSpPr>
            <a:spLocks noGrp="1"/>
          </p:cNvSpPr>
          <p:nvPr>
            <p:ph type="subTitle" idx="13"/>
          </p:nvPr>
        </p:nvSpPr>
        <p:spPr/>
        <p:txBody>
          <a:bodyPr>
            <a:normAutofit fontScale="70000" lnSpcReduction="20000"/>
          </a:bodyPr>
          <a:lstStyle/>
          <a:p>
            <a:r>
              <a:rPr lang="en-US" dirty="0"/>
              <a:t>Following are the functional features which I have implemented in this project</a:t>
            </a:r>
            <a:endParaRPr lang="en-IN" dirty="0"/>
          </a:p>
        </p:txBody>
      </p:sp>
    </p:spTree>
    <p:extLst>
      <p:ext uri="{BB962C8B-B14F-4D97-AF65-F5344CB8AC3E}">
        <p14:creationId xmlns:p14="http://schemas.microsoft.com/office/powerpoint/2010/main" val="42214220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44F61-4DF7-DA51-5B4B-4262D9EAF6FD}"/>
              </a:ext>
            </a:extLst>
          </p:cNvPr>
          <p:cNvSpPr>
            <a:spLocks noGrp="1"/>
          </p:cNvSpPr>
          <p:nvPr>
            <p:ph type="title"/>
          </p:nvPr>
        </p:nvSpPr>
        <p:spPr/>
        <p:txBody>
          <a:bodyPr/>
          <a:lstStyle/>
          <a:p>
            <a:r>
              <a:rPr lang="en-US" dirty="0"/>
              <a:t>FACENET MODEL</a:t>
            </a:r>
            <a:endParaRPr lang="en-IN" dirty="0"/>
          </a:p>
        </p:txBody>
      </p:sp>
      <p:sp>
        <p:nvSpPr>
          <p:cNvPr id="3" name="Content Placeholder 2">
            <a:extLst>
              <a:ext uri="{FF2B5EF4-FFF2-40B4-BE49-F238E27FC236}">
                <a16:creationId xmlns:a16="http://schemas.microsoft.com/office/drawing/2014/main" id="{99EA954E-9E60-B41E-0782-DDED20E628A2}"/>
              </a:ext>
            </a:extLst>
          </p:cNvPr>
          <p:cNvSpPr>
            <a:spLocks noGrp="1"/>
          </p:cNvSpPr>
          <p:nvPr>
            <p:ph idx="1"/>
          </p:nvPr>
        </p:nvSpPr>
        <p:spPr>
          <a:xfrm>
            <a:off x="1527520" y="2162175"/>
            <a:ext cx="8997737" cy="3650020"/>
          </a:xfrm>
        </p:spPr>
        <p:txBody>
          <a:bodyPr>
            <a:normAutofit/>
          </a:bodyPr>
          <a:lstStyle/>
          <a:p>
            <a:pPr marL="285750" indent="-285750">
              <a:buFont typeface="Arial" panose="020B0604020202020204" pitchFamily="34" charset="0"/>
              <a:buChar char="•"/>
            </a:pPr>
            <a:r>
              <a:rPr lang="en-US" b="0" i="0" dirty="0" err="1">
                <a:effectLst/>
              </a:rPr>
              <a:t>FaceNet</a:t>
            </a:r>
            <a:r>
              <a:rPr lang="en-US" b="0" i="0" dirty="0">
                <a:effectLst/>
              </a:rPr>
              <a:t> is a Deep Neural Network used for face verification, recognition and clustering. It directly learns mappings from face images to a compact Euclidean plane. When an input image of 96X96 RGB is given it simply outputs a 128-dimensional vector which is the embedding of the image.</a:t>
            </a:r>
          </a:p>
          <a:p>
            <a:pPr marL="285750" indent="-285750">
              <a:buFont typeface="Arial" panose="020B0604020202020204" pitchFamily="34" charset="0"/>
              <a:buChar char="•"/>
            </a:pPr>
            <a:r>
              <a:rPr lang="en-US" dirty="0"/>
              <a:t>This model is a Face2Vec type of model. Face2Vec refers to the conversion of the image into vector (encodings).</a:t>
            </a:r>
          </a:p>
          <a:p>
            <a:pPr marL="285750" indent="-285750">
              <a:buFont typeface="Arial" panose="020B0604020202020204" pitchFamily="34" charset="0"/>
              <a:buChar char="•"/>
            </a:pPr>
            <a:r>
              <a:rPr lang="en-US" dirty="0"/>
              <a:t>Strengths:</a:t>
            </a:r>
          </a:p>
          <a:p>
            <a:pPr marL="742950" lvl="1" indent="-285750">
              <a:buFont typeface="Arial" panose="020B0604020202020204" pitchFamily="34" charset="0"/>
              <a:buChar char="•"/>
            </a:pPr>
            <a:r>
              <a:rPr lang="en-US" sz="1600" b="0" i="0" dirty="0">
                <a:effectLst/>
              </a:rPr>
              <a:t>Able to identify similar faces through different facial expressions and angles.</a:t>
            </a:r>
          </a:p>
          <a:p>
            <a:pPr marL="742950" lvl="1" indent="-285750">
              <a:buFont typeface="Arial" panose="020B0604020202020204" pitchFamily="34" charset="0"/>
              <a:buChar char="•"/>
            </a:pPr>
            <a:r>
              <a:rPr lang="en-US" sz="1600" b="0" i="0" dirty="0">
                <a:effectLst/>
              </a:rPr>
              <a:t>Able to identify the same faces despite having markings on the face.</a:t>
            </a:r>
          </a:p>
          <a:p>
            <a:pPr marL="285750" indent="-285750">
              <a:buFont typeface="Arial" panose="020B0604020202020204" pitchFamily="34" charset="0"/>
              <a:buChar char="•"/>
            </a:pPr>
            <a:r>
              <a:rPr lang="en-US" b="0" i="0" dirty="0">
                <a:effectLst/>
              </a:rPr>
              <a:t>Weakness:</a:t>
            </a:r>
          </a:p>
          <a:p>
            <a:pPr marL="742950" lvl="1" indent="-285750">
              <a:buFont typeface="Arial" panose="020B0604020202020204" pitchFamily="34" charset="0"/>
              <a:buChar char="•"/>
            </a:pPr>
            <a:r>
              <a:rPr lang="en-US" sz="1600" b="0" i="0" dirty="0">
                <a:effectLst/>
              </a:rPr>
              <a:t>If individuals are wearing eyewear, Face2Vec overfocused on similar eyewear.</a:t>
            </a:r>
          </a:p>
          <a:p>
            <a:endParaRPr lang="en-US" sz="1400" b="0" i="0" dirty="0">
              <a:solidFill>
                <a:srgbClr val="7E7E7E"/>
              </a:solidFill>
              <a:effectLst/>
              <a:latin typeface="Poppins" panose="020B0502040204020203" pitchFamily="2" charset="0"/>
            </a:endParaRPr>
          </a:p>
        </p:txBody>
      </p:sp>
      <p:sp>
        <p:nvSpPr>
          <p:cNvPr id="4" name="Footer Placeholder 3">
            <a:extLst>
              <a:ext uri="{FF2B5EF4-FFF2-40B4-BE49-F238E27FC236}">
                <a16:creationId xmlns:a16="http://schemas.microsoft.com/office/drawing/2014/main" id="{698B15E4-6A9F-64F4-F315-EA02AB32C5B4}"/>
              </a:ext>
            </a:extLst>
          </p:cNvPr>
          <p:cNvSpPr>
            <a:spLocks noGrp="1"/>
          </p:cNvSpPr>
          <p:nvPr>
            <p:ph type="ftr" sz="quarter" idx="11"/>
          </p:nvPr>
        </p:nvSpPr>
        <p:spPr/>
        <p:txBody>
          <a:bodyPr/>
          <a:lstStyle/>
          <a:p>
            <a:r>
              <a:rPr lang="en-US" dirty="0"/>
              <a:t>FACE LOGIN SYSTEM</a:t>
            </a:r>
          </a:p>
        </p:txBody>
      </p:sp>
      <p:sp>
        <p:nvSpPr>
          <p:cNvPr id="5" name="Slide Number Placeholder 4">
            <a:extLst>
              <a:ext uri="{FF2B5EF4-FFF2-40B4-BE49-F238E27FC236}">
                <a16:creationId xmlns:a16="http://schemas.microsoft.com/office/drawing/2014/main" id="{A99F7026-2B5A-CD47-488C-BA9D08873C51}"/>
              </a:ext>
            </a:extLst>
          </p:cNvPr>
          <p:cNvSpPr>
            <a:spLocks noGrp="1"/>
          </p:cNvSpPr>
          <p:nvPr>
            <p:ph type="sldNum" sz="quarter" idx="12"/>
          </p:nvPr>
        </p:nvSpPr>
        <p:spPr/>
        <p:txBody>
          <a:bodyPr/>
          <a:lstStyle/>
          <a:p>
            <a:fld id="{95CBEC59-7FF9-4688-98DF-89832A0C9025}" type="slidenum">
              <a:rPr lang="en-US" smtClean="0"/>
              <a:t>6</a:t>
            </a:fld>
            <a:endParaRPr lang="en-US" dirty="0"/>
          </a:p>
        </p:txBody>
      </p:sp>
      <p:sp>
        <p:nvSpPr>
          <p:cNvPr id="6" name="Subtitle 5">
            <a:extLst>
              <a:ext uri="{FF2B5EF4-FFF2-40B4-BE49-F238E27FC236}">
                <a16:creationId xmlns:a16="http://schemas.microsoft.com/office/drawing/2014/main" id="{294EBCE5-98A2-CDC6-2C9D-82F0D814F70B}"/>
              </a:ext>
            </a:extLst>
          </p:cNvPr>
          <p:cNvSpPr>
            <a:spLocks noGrp="1"/>
          </p:cNvSpPr>
          <p:nvPr>
            <p:ph type="subTitle" idx="13"/>
          </p:nvPr>
        </p:nvSpPr>
        <p:spPr/>
        <p:txBody>
          <a:bodyPr/>
          <a:lstStyle/>
          <a:p>
            <a:r>
              <a:rPr lang="en-US" dirty="0"/>
              <a:t>Overview</a:t>
            </a:r>
            <a:endParaRPr lang="en-IN" dirty="0"/>
          </a:p>
        </p:txBody>
      </p:sp>
    </p:spTree>
    <p:extLst>
      <p:ext uri="{BB962C8B-B14F-4D97-AF65-F5344CB8AC3E}">
        <p14:creationId xmlns:p14="http://schemas.microsoft.com/office/powerpoint/2010/main" val="1598882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a:xfrm>
            <a:off x="838200" y="0"/>
            <a:ext cx="10515600" cy="1325563"/>
          </a:xfrm>
        </p:spPr>
        <p:txBody>
          <a:bodyPr/>
          <a:lstStyle/>
          <a:p>
            <a:r>
              <a:rPr lang="en-US" dirty="0"/>
              <a:t>DATA FLOW DIAGRAM</a:t>
            </a:r>
          </a:p>
        </p:txBody>
      </p:sp>
      <p:sp>
        <p:nvSpPr>
          <p:cNvPr id="3" name="Footer Placeholder 2">
            <a:extLst>
              <a:ext uri="{FF2B5EF4-FFF2-40B4-BE49-F238E27FC236}">
                <a16:creationId xmlns:a16="http://schemas.microsoft.com/office/drawing/2014/main" id="{5ABACD58-C3EC-4488-A3DB-D29386D20C75}"/>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DAFF36DD-94F6-49D4-8CCC-8C8BD062C04E}"/>
              </a:ext>
            </a:extLst>
          </p:cNvPr>
          <p:cNvSpPr>
            <a:spLocks noGrp="1"/>
          </p:cNvSpPr>
          <p:nvPr>
            <p:ph type="sldNum" sz="quarter" idx="12"/>
          </p:nvPr>
        </p:nvSpPr>
        <p:spPr/>
        <p:txBody>
          <a:bodyPr/>
          <a:lstStyle/>
          <a:p>
            <a:fld id="{95CBEC59-7FF9-4688-98DF-89832A0C9025}" type="slidenum">
              <a:rPr lang="en-US" smtClean="0"/>
              <a:t>7</a:t>
            </a:fld>
            <a:endParaRPr lang="en-US" dirty="0"/>
          </a:p>
        </p:txBody>
      </p:sp>
      <p:pic>
        <p:nvPicPr>
          <p:cNvPr id="15" name="Picture 14">
            <a:extLst>
              <a:ext uri="{FF2B5EF4-FFF2-40B4-BE49-F238E27FC236}">
                <a16:creationId xmlns:a16="http://schemas.microsoft.com/office/drawing/2014/main" id="{8EBD2087-74F5-6663-FDCD-C652578F195D}"/>
              </a:ext>
            </a:extLst>
          </p:cNvPr>
          <p:cNvPicPr>
            <a:picLocks noChangeAspect="1"/>
          </p:cNvPicPr>
          <p:nvPr/>
        </p:nvPicPr>
        <p:blipFill>
          <a:blip r:embed="rId2"/>
          <a:stretch>
            <a:fillRect/>
          </a:stretch>
        </p:blipFill>
        <p:spPr>
          <a:xfrm>
            <a:off x="700599" y="971550"/>
            <a:ext cx="10468710" cy="5791199"/>
          </a:xfrm>
          <a:prstGeom prst="rect">
            <a:avLst/>
          </a:prstGeom>
        </p:spPr>
      </p:pic>
    </p:spTree>
    <p:extLst>
      <p:ext uri="{BB962C8B-B14F-4D97-AF65-F5344CB8AC3E}">
        <p14:creationId xmlns:p14="http://schemas.microsoft.com/office/powerpoint/2010/main" val="3324330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A26FC-B17D-EB15-73B4-13368D5D6B0B}"/>
              </a:ext>
            </a:extLst>
          </p:cNvPr>
          <p:cNvSpPr>
            <a:spLocks noGrp="1"/>
          </p:cNvSpPr>
          <p:nvPr>
            <p:ph type="title"/>
          </p:nvPr>
        </p:nvSpPr>
        <p:spPr/>
        <p:txBody>
          <a:bodyPr/>
          <a:lstStyle/>
          <a:p>
            <a:r>
              <a:rPr lang="en-US" dirty="0"/>
              <a:t>WORK FLOW OF THE SYSTEM</a:t>
            </a:r>
            <a:endParaRPr lang="en-IN" dirty="0"/>
          </a:p>
        </p:txBody>
      </p:sp>
      <p:sp>
        <p:nvSpPr>
          <p:cNvPr id="3" name="Content Placeholder 2">
            <a:extLst>
              <a:ext uri="{FF2B5EF4-FFF2-40B4-BE49-F238E27FC236}">
                <a16:creationId xmlns:a16="http://schemas.microsoft.com/office/drawing/2014/main" id="{B903A3EB-00A0-B508-567D-E0ED91DFC0CA}"/>
              </a:ext>
            </a:extLst>
          </p:cNvPr>
          <p:cNvSpPr>
            <a:spLocks noGrp="1"/>
          </p:cNvSpPr>
          <p:nvPr>
            <p:ph idx="1"/>
          </p:nvPr>
        </p:nvSpPr>
        <p:spPr>
          <a:xfrm>
            <a:off x="1527520" y="1676400"/>
            <a:ext cx="8997737" cy="4135795"/>
          </a:xfrm>
        </p:spPr>
        <p:txBody>
          <a:bodyPr/>
          <a:lstStyle/>
          <a:p>
            <a:pPr marL="342900" indent="-342900">
              <a:buFont typeface="+mj-lt"/>
              <a:buAutoNum type="arabicPeriod"/>
            </a:pPr>
            <a:r>
              <a:rPr lang="en-US" dirty="0"/>
              <a:t>User signs-up on the website by entering their name, email, password and then website takes a photograph of user’s face.</a:t>
            </a:r>
          </a:p>
          <a:p>
            <a:pPr marL="342900" indent="-342900">
              <a:buFont typeface="+mj-lt"/>
              <a:buAutoNum type="arabicPeriod"/>
            </a:pPr>
            <a:r>
              <a:rPr lang="en-US" dirty="0"/>
              <a:t>The image of the face is converted into encoding (referred to as signup-encoding) and the encoding is stored in a binary-file which is saved in the same directory as that of project’s source-code. The name, email, password (in encrypted form) and name of the binary-file (containing the encoding) is stored in the MongoDB database.</a:t>
            </a:r>
            <a:br>
              <a:rPr lang="en-US" dirty="0"/>
            </a:br>
            <a:r>
              <a:rPr lang="en-US" dirty="0"/>
              <a:t>NOTE: This binary-file is different for every user.</a:t>
            </a:r>
          </a:p>
          <a:p>
            <a:pPr marL="342900" indent="-342900">
              <a:buFont typeface="+mj-lt"/>
              <a:buAutoNum type="arabicPeriod"/>
            </a:pPr>
            <a:r>
              <a:rPr lang="en-US" dirty="0"/>
              <a:t>The account has now been created and the user can now login.</a:t>
            </a:r>
          </a:p>
          <a:p>
            <a:pPr marL="342900" indent="-342900">
              <a:buFont typeface="+mj-lt"/>
              <a:buAutoNum type="arabicPeriod"/>
            </a:pPr>
            <a:r>
              <a:rPr lang="en-US" dirty="0"/>
              <a:t>To login, the users just have to allow the website to take a photograph of their face. This photograph is converted into the encoding (referred to as login-encoding in DFD).</a:t>
            </a:r>
            <a:endParaRPr lang="en-IN" dirty="0"/>
          </a:p>
          <a:p>
            <a:pPr marL="342900" indent="-342900">
              <a:buFont typeface="+mj-lt"/>
              <a:buAutoNum type="arabicPeriod"/>
            </a:pPr>
            <a:r>
              <a:rPr lang="en-IN" dirty="0"/>
              <a:t>Quick Login-System now fetches the name of all the binary-files from the database and compares the present login-encoding with the signup-encoding stored in the binary-file. If the difference in value is less than 0.7 we say that the two encodings are nearly equal and the access is authorized.</a:t>
            </a:r>
          </a:p>
          <a:p>
            <a:pPr marL="342900" indent="-342900">
              <a:buFont typeface="+mj-lt"/>
              <a:buAutoNum type="arabicPeriod"/>
            </a:pPr>
            <a:r>
              <a:rPr lang="en-IN" dirty="0"/>
              <a:t>Users can end the session by clicking on logout button.</a:t>
            </a:r>
            <a:endParaRPr lang="en-US" dirty="0"/>
          </a:p>
        </p:txBody>
      </p:sp>
      <p:sp>
        <p:nvSpPr>
          <p:cNvPr id="4" name="Footer Placeholder 3">
            <a:extLst>
              <a:ext uri="{FF2B5EF4-FFF2-40B4-BE49-F238E27FC236}">
                <a16:creationId xmlns:a16="http://schemas.microsoft.com/office/drawing/2014/main" id="{838FE995-69F7-D5A6-492E-44671A5456F4}"/>
              </a:ext>
            </a:extLst>
          </p:cNvPr>
          <p:cNvSpPr>
            <a:spLocks noGrp="1"/>
          </p:cNvSpPr>
          <p:nvPr>
            <p:ph type="ftr" sz="quarter" idx="11"/>
          </p:nvPr>
        </p:nvSpPr>
        <p:spPr/>
        <p:txBody>
          <a:bodyPr/>
          <a:lstStyle/>
          <a:p>
            <a:r>
              <a:rPr lang="en-US" dirty="0"/>
              <a:t>FACE LOGIN SYSTEM</a:t>
            </a:r>
          </a:p>
        </p:txBody>
      </p:sp>
      <p:sp>
        <p:nvSpPr>
          <p:cNvPr id="5" name="Slide Number Placeholder 4">
            <a:extLst>
              <a:ext uri="{FF2B5EF4-FFF2-40B4-BE49-F238E27FC236}">
                <a16:creationId xmlns:a16="http://schemas.microsoft.com/office/drawing/2014/main" id="{BA4AE247-6003-3511-F1DB-7E4DCECFEC4D}"/>
              </a:ext>
            </a:extLst>
          </p:cNvPr>
          <p:cNvSpPr>
            <a:spLocks noGrp="1"/>
          </p:cNvSpPr>
          <p:nvPr>
            <p:ph type="sldNum" sz="quarter" idx="12"/>
          </p:nvPr>
        </p:nvSpPr>
        <p:spPr/>
        <p:txBody>
          <a:bodyPr/>
          <a:lstStyle/>
          <a:p>
            <a:fld id="{95CBEC59-7FF9-4688-98DF-89832A0C9025}" type="slidenum">
              <a:rPr lang="en-US" smtClean="0"/>
              <a:t>8</a:t>
            </a:fld>
            <a:endParaRPr lang="en-US" dirty="0"/>
          </a:p>
        </p:txBody>
      </p:sp>
    </p:spTree>
    <p:extLst>
      <p:ext uri="{BB962C8B-B14F-4D97-AF65-F5344CB8AC3E}">
        <p14:creationId xmlns:p14="http://schemas.microsoft.com/office/powerpoint/2010/main" val="1696904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01489-E637-0049-F484-D6CBECFFA5CD}"/>
              </a:ext>
            </a:extLst>
          </p:cNvPr>
          <p:cNvSpPr>
            <a:spLocks noGrp="1"/>
          </p:cNvSpPr>
          <p:nvPr>
            <p:ph type="title"/>
          </p:nvPr>
        </p:nvSpPr>
        <p:spPr/>
        <p:txBody>
          <a:bodyPr/>
          <a:lstStyle/>
          <a:p>
            <a:r>
              <a:rPr lang="en-US" dirty="0"/>
              <a:t>Improvements for the future</a:t>
            </a:r>
            <a:endParaRPr lang="en-IN" dirty="0"/>
          </a:p>
        </p:txBody>
      </p:sp>
      <p:sp>
        <p:nvSpPr>
          <p:cNvPr id="3" name="Content Placeholder 2">
            <a:extLst>
              <a:ext uri="{FF2B5EF4-FFF2-40B4-BE49-F238E27FC236}">
                <a16:creationId xmlns:a16="http://schemas.microsoft.com/office/drawing/2014/main" id="{9382DE11-6D01-C528-DE65-10106D2467D9}"/>
              </a:ext>
            </a:extLst>
          </p:cNvPr>
          <p:cNvSpPr>
            <a:spLocks noGrp="1"/>
          </p:cNvSpPr>
          <p:nvPr>
            <p:ph idx="1"/>
          </p:nvPr>
        </p:nvSpPr>
        <p:spPr>
          <a:xfrm>
            <a:off x="6914145" y="1876424"/>
            <a:ext cx="4361941" cy="3705225"/>
          </a:xfrm>
        </p:spPr>
        <p:txBody>
          <a:bodyPr/>
          <a:lstStyle/>
          <a:p>
            <a:pPr marL="285750" indent="-285750">
              <a:buFont typeface="Arial" panose="020B0604020202020204" pitchFamily="34" charset="0"/>
              <a:buChar char="•"/>
            </a:pPr>
            <a:r>
              <a:rPr lang="en-US" dirty="0"/>
              <a:t>The accuracy of the face-recognition model should be improved in terms of recognizing the same person with/without beard, moustache, spectacles etc.</a:t>
            </a:r>
          </a:p>
          <a:p>
            <a:pPr marL="285750" indent="-285750">
              <a:buFont typeface="Arial" panose="020B0604020202020204" pitchFamily="34" charset="0"/>
              <a:buChar char="•"/>
            </a:pPr>
            <a:r>
              <a:rPr lang="en-US" dirty="0"/>
              <a:t>The model should also be able to acknowledge the change a user’s face has undergone as a result of ageing.</a:t>
            </a:r>
          </a:p>
          <a:p>
            <a:pPr marL="285750" indent="-285750">
              <a:buFont typeface="Arial" panose="020B0604020202020204" pitchFamily="34" charset="0"/>
              <a:buChar char="•"/>
            </a:pPr>
            <a:r>
              <a:rPr lang="en-US" dirty="0"/>
              <a:t>Time-complexity of the algorithm concerned with matching the login-encoding with all the signup-encodings can be improved by sorting users based on places (like Delhi, Mumbai etc.).</a:t>
            </a:r>
            <a:endParaRPr lang="en-IN" dirty="0"/>
          </a:p>
        </p:txBody>
      </p:sp>
      <p:sp>
        <p:nvSpPr>
          <p:cNvPr id="4" name="Footer Placeholder 3">
            <a:extLst>
              <a:ext uri="{FF2B5EF4-FFF2-40B4-BE49-F238E27FC236}">
                <a16:creationId xmlns:a16="http://schemas.microsoft.com/office/drawing/2014/main" id="{2EA69DA1-CF29-C126-F92A-8CFA45414AFC}"/>
              </a:ext>
            </a:extLst>
          </p:cNvPr>
          <p:cNvSpPr>
            <a:spLocks noGrp="1"/>
          </p:cNvSpPr>
          <p:nvPr>
            <p:ph type="ftr" sz="quarter" idx="11"/>
          </p:nvPr>
        </p:nvSpPr>
        <p:spPr/>
        <p:txBody>
          <a:bodyPr/>
          <a:lstStyle/>
          <a:p>
            <a:r>
              <a:rPr lang="en-US" dirty="0"/>
              <a:t>FACE RECOGNITION SYSTEM</a:t>
            </a:r>
          </a:p>
        </p:txBody>
      </p:sp>
      <p:sp>
        <p:nvSpPr>
          <p:cNvPr id="5" name="Slide Number Placeholder 4">
            <a:extLst>
              <a:ext uri="{FF2B5EF4-FFF2-40B4-BE49-F238E27FC236}">
                <a16:creationId xmlns:a16="http://schemas.microsoft.com/office/drawing/2014/main" id="{EBC0E085-37F5-1E24-3213-769607E1A84E}"/>
              </a:ext>
            </a:extLst>
          </p:cNvPr>
          <p:cNvSpPr>
            <a:spLocks noGrp="1"/>
          </p:cNvSpPr>
          <p:nvPr>
            <p:ph type="sldNum" sz="quarter" idx="12"/>
          </p:nvPr>
        </p:nvSpPr>
        <p:spPr/>
        <p:txBody>
          <a:bodyPr/>
          <a:lstStyle/>
          <a:p>
            <a:fld id="{95CBEC59-7FF9-4688-98DF-89832A0C9025}" type="slidenum">
              <a:rPr lang="en-US" smtClean="0"/>
              <a:t>9</a:t>
            </a:fld>
            <a:endParaRPr lang="en-US" dirty="0"/>
          </a:p>
        </p:txBody>
      </p:sp>
      <p:sp>
        <p:nvSpPr>
          <p:cNvPr id="6" name="Subtitle 5">
            <a:extLst>
              <a:ext uri="{FF2B5EF4-FFF2-40B4-BE49-F238E27FC236}">
                <a16:creationId xmlns:a16="http://schemas.microsoft.com/office/drawing/2014/main" id="{7C9A3796-3E9A-134E-AD3E-30223BC57F40}"/>
              </a:ext>
            </a:extLst>
          </p:cNvPr>
          <p:cNvSpPr>
            <a:spLocks noGrp="1"/>
          </p:cNvSpPr>
          <p:nvPr>
            <p:ph type="subTitle" idx="13"/>
          </p:nvPr>
        </p:nvSpPr>
        <p:spPr>
          <a:xfrm>
            <a:off x="1527519" y="3279799"/>
            <a:ext cx="4143555" cy="1139801"/>
          </a:xfrm>
        </p:spPr>
        <p:txBody>
          <a:bodyPr>
            <a:normAutofit fontScale="92500" lnSpcReduction="20000"/>
          </a:bodyPr>
          <a:lstStyle/>
          <a:p>
            <a:r>
              <a:rPr lang="en-US" dirty="0"/>
              <a:t>Few iterations and improvements can be made to this system to make it perfect for real-world application. </a:t>
            </a:r>
            <a:endParaRPr lang="en-IN" dirty="0"/>
          </a:p>
        </p:txBody>
      </p:sp>
    </p:spTree>
    <p:extLst>
      <p:ext uri="{BB962C8B-B14F-4D97-AF65-F5344CB8AC3E}">
        <p14:creationId xmlns:p14="http://schemas.microsoft.com/office/powerpoint/2010/main" val="2819927239"/>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116</TotalTime>
  <Words>900</Words>
  <Application>Microsoft Office PowerPoint</Application>
  <PresentationFormat>Widescreen</PresentationFormat>
  <Paragraphs>69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Poppins</vt:lpstr>
      <vt:lpstr>Calibri</vt:lpstr>
      <vt:lpstr>Avenir Next LT Pro</vt:lpstr>
      <vt:lpstr>Speak Pro</vt:lpstr>
      <vt:lpstr>Office Theme</vt:lpstr>
      <vt:lpstr>FACE LOGIN SYSTEM</vt:lpstr>
      <vt:lpstr>PROBLEM STATEMENT</vt:lpstr>
      <vt:lpstr>About the Project</vt:lpstr>
      <vt:lpstr>Technology used</vt:lpstr>
      <vt:lpstr>FUNCTIONAL FEATURES</vt:lpstr>
      <vt:lpstr>FACENET MODEL</vt:lpstr>
      <vt:lpstr>DATA FLOW DIAGRAM</vt:lpstr>
      <vt:lpstr>WORK FLOW OF THE SYSTEM</vt:lpstr>
      <vt:lpstr>Improvements for the future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LOGIN SYSTEM</dc:title>
  <dc:creator>Amogh</dc:creator>
  <cp:lastModifiedBy>Amogh</cp:lastModifiedBy>
  <cp:revision>10</cp:revision>
  <dcterms:created xsi:type="dcterms:W3CDTF">2022-05-26T06:25:21Z</dcterms:created>
  <dcterms:modified xsi:type="dcterms:W3CDTF">2022-05-27T10:42:45Z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